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2" r:id="rId4"/>
    <p:sldId id="258" r:id="rId5"/>
    <p:sldId id="263" r:id="rId6"/>
    <p:sldId id="259" r:id="rId7"/>
    <p:sldId id="264" r:id="rId8"/>
    <p:sldId id="260" r:id="rId9"/>
    <p:sldId id="265" r:id="rId10"/>
    <p:sldId id="261"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82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4A8B1EC-1267-4D4A-80B5-6152A51A8F5E}" type="datetimeFigureOut">
              <a:rPr lang="en-US" smtClean="0"/>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sp>
        <p:nvSpPr>
          <p:cNvPr id="13" name="Rectangle 12"/>
          <p:cNvSpPr/>
          <p:nvPr/>
        </p:nvSpPr>
        <p:spPr>
          <a:xfrm>
            <a:off x="0" y="-1"/>
            <a:ext cx="12192000" cy="4572001"/>
          </a:xfrm>
          <a:prstGeom prst="rect">
            <a:avLst/>
          </a:prstGeom>
          <a:blipFill dpi="0" rotWithShape="1">
            <a:blip r:embed="rId2">
              <a:duotone>
                <a:schemeClr val="accent1">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6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A8B1EC-1267-4D4A-80B5-6152A51A8F5E}" type="datetimeFigureOut">
              <a:rPr lang="en-US" smtClean="0"/>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3595277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A8B1EC-1267-4D4A-80B5-6152A51A8F5E}" type="datetimeFigureOut">
              <a:rPr lang="en-US" smtClean="0"/>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2518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A8B1EC-1267-4D4A-80B5-6152A51A8F5E}" type="datetimeFigureOut">
              <a:rPr lang="en-US" smtClean="0"/>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1631753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A8B1EC-1267-4D4A-80B5-6152A51A8F5E}" type="datetimeFigureOut">
              <a:rPr lang="en-US" smtClean="0"/>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EAD1D0-9C9C-4C8E-BEA4-67CDB83ABBCE}" type="slidenum">
              <a:rPr lang="en-US" smtClean="0"/>
              <a:t>‹#›</a:t>
            </a:fld>
            <a:endParaRPr lang="en-US"/>
          </a:p>
        </p:txBody>
      </p:sp>
      <p:sp>
        <p:nvSpPr>
          <p:cNvPr id="10" name="Rectangle 9"/>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25400" ty="6350" sx="71000" sy="71000" flip="none" algn="tl"/>
          </a:blip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6880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4A8B1EC-1267-4D4A-80B5-6152A51A8F5E}" type="datetimeFigureOut">
              <a:rPr lang="en-US" smtClean="0"/>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3979952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4A8B1EC-1267-4D4A-80B5-6152A51A8F5E}" type="datetimeFigureOut">
              <a:rPr lang="en-US" smtClean="0"/>
              <a:t>6/29/2016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2812336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4A8B1EC-1267-4D4A-80B5-6152A51A8F5E}" type="datetimeFigureOut">
              <a:rPr lang="en-US" smtClean="0"/>
              <a:t>6/29/2016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3684388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A8B1EC-1267-4D4A-80B5-6152A51A8F5E}" type="datetimeFigureOut">
              <a:rPr lang="en-US" smtClean="0"/>
              <a:t>6/29/2016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156341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A8B1EC-1267-4D4A-80B5-6152A51A8F5E}" type="datetimeFigureOut">
              <a:rPr lang="en-US" smtClean="0"/>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EAD1D0-9C9C-4C8E-BEA4-67CDB83ABBCE}" type="slidenum">
              <a:rPr lang="en-US" smtClean="0"/>
              <a:t>‹#›</a:t>
            </a:fld>
            <a:endParaRPr lang="en-US"/>
          </a:p>
        </p:txBody>
      </p:sp>
    </p:spTree>
    <p:extLst>
      <p:ext uri="{BB962C8B-B14F-4D97-AF65-F5344CB8AC3E}">
        <p14:creationId xmlns:p14="http://schemas.microsoft.com/office/powerpoint/2010/main" val="3258678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A8B1EC-1267-4D4A-80B5-6152A51A8F5E}" type="datetimeFigureOut">
              <a:rPr lang="en-US" smtClean="0"/>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EAD1D0-9C9C-4C8E-BEA4-67CDB83ABBCE}"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1311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4A8B1EC-1267-4D4A-80B5-6152A51A8F5E}" type="datetimeFigureOut">
              <a:rPr lang="en-US" smtClean="0"/>
              <a:t>6/29/2016</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6EAD1D0-9C9C-4C8E-BEA4-67CDB83ABBCE}"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2448747"/>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Spanish, French, English, Dutch, and Portuguese colonization</a:t>
            </a:r>
            <a:endParaRPr lang="en-US" dirty="0"/>
          </a:p>
        </p:txBody>
      </p:sp>
      <p:sp>
        <p:nvSpPr>
          <p:cNvPr id="3" name="Subtitle 2"/>
          <p:cNvSpPr>
            <a:spLocks noGrp="1"/>
          </p:cNvSpPr>
          <p:nvPr>
            <p:ph type="subTitle" idx="1"/>
          </p:nvPr>
        </p:nvSpPr>
        <p:spPr/>
        <p:txBody>
          <a:bodyPr/>
          <a:lstStyle/>
          <a:p>
            <a:r>
              <a:rPr lang="en-US" dirty="0" smtClean="0"/>
              <a:t>European Colonialism, from 1492 to the 18</a:t>
            </a:r>
            <a:r>
              <a:rPr lang="en-US" baseline="30000" dirty="0" smtClean="0"/>
              <a:t>th</a:t>
            </a:r>
            <a:r>
              <a:rPr lang="en-US" dirty="0" smtClean="0"/>
              <a:t> Century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7490" y="265020"/>
            <a:ext cx="6780417" cy="40036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65" y="243303"/>
            <a:ext cx="3594100" cy="4025392"/>
          </a:xfrm>
          <a:prstGeom prst="rect">
            <a:avLst/>
          </a:prstGeom>
        </p:spPr>
      </p:pic>
    </p:spTree>
    <p:extLst>
      <p:ext uri="{BB962C8B-B14F-4D97-AF65-F5344CB8AC3E}">
        <p14:creationId xmlns:p14="http://schemas.microsoft.com/office/powerpoint/2010/main" val="10507203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Portuguese colonialism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90418" y="566737"/>
            <a:ext cx="5412581" cy="5565048"/>
          </a:xfrm>
        </p:spPr>
      </p:pic>
      <p:sp>
        <p:nvSpPr>
          <p:cNvPr id="4" name="Text Placeholder 3"/>
          <p:cNvSpPr>
            <a:spLocks noGrp="1"/>
          </p:cNvSpPr>
          <p:nvPr>
            <p:ph type="body" sz="half" idx="2"/>
          </p:nvPr>
        </p:nvSpPr>
        <p:spPr/>
        <p:txBody>
          <a:bodyPr>
            <a:normAutofit lnSpcReduction="10000"/>
          </a:bodyPr>
          <a:lstStyle/>
          <a:p>
            <a:r>
              <a:rPr lang="en-US" dirty="0" smtClean="0"/>
              <a:t>The Portuguese are not often focused upon when it comes to the colonization of America.  There were not regions of the United States which were settled by the Portuguese.  Yet, this nation had a dramatic influence on American history. </a:t>
            </a:r>
          </a:p>
          <a:p>
            <a:r>
              <a:rPr lang="en-US" dirty="0" smtClean="0"/>
              <a:t>First, the Portuguese were essential to the improvements in navigation and seafaring which resulted in the discovery of the continents. </a:t>
            </a:r>
          </a:p>
          <a:p>
            <a:r>
              <a:rPr lang="en-US" dirty="0" smtClean="0"/>
              <a:t>Second, and probably most importantly, the Portuguese were the first group to engage in the slave trade.  Their development of the sugar plantation – and the labor system which placed other human beings in bondage – would shape American history. </a:t>
            </a:r>
            <a:endParaRPr lang="en-US" dirty="0"/>
          </a:p>
        </p:txBody>
      </p:sp>
    </p:spTree>
    <p:extLst>
      <p:ext uri="{BB962C8B-B14F-4D97-AF65-F5344CB8AC3E}">
        <p14:creationId xmlns:p14="http://schemas.microsoft.com/office/powerpoint/2010/main" val="760000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Portuguese?  </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55394" y="270531"/>
            <a:ext cx="4648481" cy="6294044"/>
          </a:xfrm>
        </p:spPr>
      </p:pic>
      <p:sp>
        <p:nvSpPr>
          <p:cNvPr id="4" name="Text Placeholder 3"/>
          <p:cNvSpPr>
            <a:spLocks noGrp="1"/>
          </p:cNvSpPr>
          <p:nvPr>
            <p:ph type="body" sz="half" idx="2"/>
          </p:nvPr>
        </p:nvSpPr>
        <p:spPr>
          <a:xfrm>
            <a:off x="887897" y="2080591"/>
            <a:ext cx="5658677" cy="4187688"/>
          </a:xfrm>
        </p:spPr>
        <p:txBody>
          <a:bodyPr>
            <a:noAutofit/>
          </a:bodyPr>
          <a:lstStyle/>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Verde Islands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Brazil</a:t>
            </a:r>
            <a:endParaRPr lang="en-US" sz="2000" b="1" dirty="0">
              <a:effectLst>
                <a:outerShdw blurRad="38100" dist="38100" dir="2700000" algn="tl">
                  <a:srgbClr val="000000">
                    <a:alpha val="43137"/>
                  </a:srgbClr>
                </a:outerShdw>
              </a:effectLst>
            </a:endParaRPr>
          </a:p>
          <a:p>
            <a:r>
              <a:rPr lang="en-US" sz="2000" dirty="0" smtClean="0"/>
              <a:t>Remember, the major contributions of the Portuguese to American identity are not necessarily achieved by colonization.  The Portuguese were the first to focus scientifically on shipbuilding and navigation; they were the first to sail to the </a:t>
            </a:r>
            <a:r>
              <a:rPr lang="en-US" sz="2000" b="1" i="1" u="sng" dirty="0" smtClean="0">
                <a:effectLst>
                  <a:outerShdw blurRad="38100" dist="38100" dir="2700000" algn="tl">
                    <a:srgbClr val="000000">
                      <a:alpha val="43137"/>
                    </a:srgbClr>
                  </a:outerShdw>
                </a:effectLst>
              </a:rPr>
              <a:t>West Coast of Africa </a:t>
            </a:r>
            <a:r>
              <a:rPr lang="en-US" sz="2000" dirty="0" smtClean="0"/>
              <a:t>and to navigate around that continent on a mission to India; and finally, they were the first to adopt the </a:t>
            </a:r>
            <a:r>
              <a:rPr lang="en-US" sz="2000" b="1" i="1" u="sng" dirty="0" smtClean="0">
                <a:effectLst>
                  <a:outerShdw blurRad="38100" dist="38100" dir="2700000" algn="tl">
                    <a:srgbClr val="000000">
                      <a:alpha val="43137"/>
                    </a:srgbClr>
                  </a:outerShdw>
                </a:effectLst>
              </a:rPr>
              <a:t>plantation system of agriculture</a:t>
            </a:r>
            <a:r>
              <a:rPr lang="en-US" sz="2000" dirty="0" smtClean="0"/>
              <a:t> – enslaving Africans to work on the sugar plantations. </a:t>
            </a:r>
            <a:endParaRPr lang="en-US" sz="2000" dirty="0"/>
          </a:p>
        </p:txBody>
      </p:sp>
    </p:spTree>
    <p:extLst>
      <p:ext uri="{BB962C8B-B14F-4D97-AF65-F5344CB8AC3E}">
        <p14:creationId xmlns:p14="http://schemas.microsoft.com/office/powerpoint/2010/main" val="3062911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Spanish Colonial Rule </a:t>
            </a:r>
            <a:endParaRPr lang="en-US" dirty="0"/>
          </a:p>
        </p:txBody>
      </p:sp>
      <p:sp>
        <p:nvSpPr>
          <p:cNvPr id="4" name="Content Placeholder 3"/>
          <p:cNvSpPr>
            <a:spLocks noGrp="1"/>
          </p:cNvSpPr>
          <p:nvPr>
            <p:ph idx="1"/>
          </p:nvPr>
        </p:nvSpPr>
        <p:spPr/>
        <p:txBody>
          <a:bodyPr>
            <a:normAutofit fontScale="92500" lnSpcReduction="10000"/>
          </a:bodyPr>
          <a:lstStyle/>
          <a:p>
            <a:r>
              <a:rPr lang="en-US" u="sng" dirty="0" smtClean="0">
                <a:effectLst>
                  <a:outerShdw blurRad="38100" dist="38100" dir="2700000" algn="tl">
                    <a:srgbClr val="000000">
                      <a:alpha val="43137"/>
                    </a:srgbClr>
                  </a:outerShdw>
                </a:effectLst>
              </a:rPr>
              <a:t>Spanish Conquest: God, Gold, and Glory!</a:t>
            </a:r>
          </a:p>
          <a:p>
            <a:endParaRPr lang="en-US" dirty="0"/>
          </a:p>
          <a:p>
            <a:pPr marL="0" indent="0">
              <a:buNone/>
            </a:pPr>
            <a:r>
              <a:rPr lang="en-US" dirty="0" smtClean="0"/>
              <a:t>Conversion to Christianity was a major goal of the Spanish, accomplished by coercion if moral persuasion didn’t work. </a:t>
            </a:r>
          </a:p>
          <a:p>
            <a:pPr marL="0" indent="0">
              <a:buNone/>
            </a:pPr>
            <a:endParaRPr lang="en-US" dirty="0"/>
          </a:p>
          <a:p>
            <a:pPr marL="0" indent="0">
              <a:buNone/>
            </a:pPr>
            <a:r>
              <a:rPr lang="en-US" dirty="0" smtClean="0"/>
              <a:t>The Spanish routinely enslaved Native American populations in order to accumulate great wealth: Gold. </a:t>
            </a:r>
          </a:p>
          <a:p>
            <a:pPr marL="0" indent="0">
              <a:buNone/>
            </a:pPr>
            <a:endParaRPr lang="en-US" dirty="0"/>
          </a:p>
          <a:p>
            <a:pPr marL="0" indent="0">
              <a:buNone/>
            </a:pPr>
            <a:r>
              <a:rPr lang="en-US" dirty="0" smtClean="0"/>
              <a:t>Most Spanish conquistadors had the vision to understand that not even the Crown – the King and Queen of Spain – would have the power to control them in far away America.  They would become viceroys – virtual emperors in America.</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448" y="1917700"/>
            <a:ext cx="4089908" cy="4089908"/>
          </a:xfrm>
          <a:prstGeom prst="rect">
            <a:avLst/>
          </a:prstGeom>
        </p:spPr>
      </p:pic>
    </p:spTree>
    <p:extLst>
      <p:ext uri="{BB962C8B-B14F-4D97-AF65-F5344CB8AC3E}">
        <p14:creationId xmlns:p14="http://schemas.microsoft.com/office/powerpoint/2010/main" val="2963647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Spanish?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32287" y="471509"/>
            <a:ext cx="5174084" cy="5945057"/>
          </a:xfrm>
        </p:spPr>
      </p:pic>
      <p:sp>
        <p:nvSpPr>
          <p:cNvPr id="4" name="Text Placeholder 3"/>
          <p:cNvSpPr>
            <a:spLocks noGrp="1"/>
          </p:cNvSpPr>
          <p:nvPr>
            <p:ph type="body" sz="half" idx="2"/>
          </p:nvPr>
        </p:nvSpPr>
        <p:spPr>
          <a:xfrm>
            <a:off x="728870" y="2120348"/>
            <a:ext cx="4969565" cy="4108174"/>
          </a:xfrm>
        </p:spPr>
        <p:txBody>
          <a:bodyPr>
            <a:normAutofit/>
          </a:bodyPr>
          <a:lstStyle/>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Cuba and the Caribbean</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Mexico</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Florida</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Most of the United States Southwest, including California and Texas</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Central America</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The Incan Empire of Present Day Peru</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Chile</a:t>
            </a:r>
          </a:p>
          <a:p>
            <a:pPr marL="285750" indent="-285750">
              <a:buFont typeface="Wingdings" panose="05000000000000000000" pitchFamily="2" charset="2"/>
              <a:buChar char="§"/>
            </a:pPr>
            <a:r>
              <a:rPr lang="en-US" sz="2000" b="1" dirty="0" smtClean="0">
                <a:effectLst>
                  <a:outerShdw blurRad="38100" dist="38100" dir="2700000" algn="tl">
                    <a:srgbClr val="000000">
                      <a:alpha val="43137"/>
                    </a:srgbClr>
                  </a:outerShdw>
                </a:effectLst>
              </a:rPr>
              <a:t>Practically all of South America except the Amazon Rain Forest and Brazil </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4589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French Colonial rule</a:t>
            </a:r>
            <a:endParaRPr lang="en-US" dirty="0"/>
          </a:p>
        </p:txBody>
      </p:sp>
      <p:sp>
        <p:nvSpPr>
          <p:cNvPr id="3" name="Content Placeholder 2"/>
          <p:cNvSpPr>
            <a:spLocks noGrp="1"/>
          </p:cNvSpPr>
          <p:nvPr>
            <p:ph idx="1"/>
          </p:nvPr>
        </p:nvSpPr>
        <p:spPr>
          <a:xfrm>
            <a:off x="5715000" y="822960"/>
            <a:ext cx="5956300" cy="5539740"/>
          </a:xfrm>
        </p:spPr>
        <p:txBody>
          <a:bodyPr>
            <a:normAutofit lnSpcReduction="10000"/>
          </a:bodyPr>
          <a:lstStyle/>
          <a:p>
            <a:r>
              <a:rPr lang="en-US" dirty="0" smtClean="0"/>
              <a:t>To some extent, the notion of God, Gold, and Glory still applies here, but the French went about their business very differently.</a:t>
            </a:r>
          </a:p>
          <a:p>
            <a:r>
              <a:rPr lang="en-US" dirty="0" smtClean="0"/>
              <a:t>Conversion to Christianity was accomplished via moral suasion, and Jesuits might spend years trying to explain the mysteries of their faith to Native Americans.  </a:t>
            </a:r>
          </a:p>
          <a:p>
            <a:r>
              <a:rPr lang="en-US" dirty="0" smtClean="0"/>
              <a:t>The French engendered trade with Native Americans, most notably the fur trade.  Accordingly, they must cooperate with local Indians. </a:t>
            </a:r>
          </a:p>
          <a:p>
            <a:r>
              <a:rPr lang="en-US" dirty="0" smtClean="0"/>
              <a:t>Most French settlers understood that they were leaving European society for good when they came to America.  When they settled in America, they frequently intermarried with Indians and developed unique, creole cultures.</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144" y="2208869"/>
            <a:ext cx="4875088" cy="3436937"/>
          </a:xfrm>
          <a:prstGeom prst="rect">
            <a:avLst/>
          </a:prstGeom>
        </p:spPr>
      </p:pic>
    </p:spTree>
    <p:extLst>
      <p:ext uri="{BB962C8B-B14F-4D97-AF65-F5344CB8AC3E}">
        <p14:creationId xmlns:p14="http://schemas.microsoft.com/office/powerpoint/2010/main" val="3414624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French?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99269" y="302063"/>
            <a:ext cx="4421283" cy="6265590"/>
          </a:xfrm>
        </p:spPr>
      </p:pic>
      <p:sp>
        <p:nvSpPr>
          <p:cNvPr id="4" name="Text Placeholder 3"/>
          <p:cNvSpPr>
            <a:spLocks noGrp="1"/>
          </p:cNvSpPr>
          <p:nvPr>
            <p:ph type="body" sz="half" idx="2"/>
          </p:nvPr>
        </p:nvSpPr>
        <p:spPr>
          <a:xfrm>
            <a:off x="1024128" y="2257505"/>
            <a:ext cx="4435768" cy="4183051"/>
          </a:xfrm>
        </p:spPr>
        <p:txBody>
          <a:bodyPr>
            <a:noAutofit/>
          </a:bodyPr>
          <a:lstStyle/>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St. Lawrence Seaway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Great Lakes Region</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Parts of the Ohio River Valley, south of the Great Lakes Region.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Mississippi River Region </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New Orleans and the Louisiana Territory</a:t>
            </a:r>
            <a:endParaRPr lang="en-US" sz="2000" b="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Haiti and a few islands of the Lesser Antilles </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73840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English Colonial rule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7499" y="2033538"/>
            <a:ext cx="7402778" cy="4164062"/>
          </a:xfrm>
        </p:spPr>
      </p:pic>
      <p:sp>
        <p:nvSpPr>
          <p:cNvPr id="4" name="Text Placeholder 3"/>
          <p:cNvSpPr>
            <a:spLocks noGrp="1"/>
          </p:cNvSpPr>
          <p:nvPr>
            <p:ph type="body" sz="half" idx="2"/>
          </p:nvPr>
        </p:nvSpPr>
        <p:spPr>
          <a:xfrm>
            <a:off x="7924800" y="714418"/>
            <a:ext cx="4140200" cy="6119791"/>
          </a:xfrm>
        </p:spPr>
        <p:txBody>
          <a:bodyPr>
            <a:normAutofit/>
          </a:bodyPr>
          <a:lstStyle/>
          <a:p>
            <a:r>
              <a:rPr lang="en-US" sz="1800" dirty="0" smtClean="0"/>
              <a:t>English colonists set out to gain great wealth – not to convert Americans to Christianity.  The Virginia Company of London is a clear illustration of this.  </a:t>
            </a:r>
          </a:p>
          <a:p>
            <a:r>
              <a:rPr lang="en-US" sz="1800" dirty="0" smtClean="0"/>
              <a:t>Even when more religious minded individuals and groups like the Pilgrims, the Puritans, the Quakers, and Catholics seeking refuge in America began to settle the region, they were less devoted to proselytizing people and more concerned with prosperity and righteousness within their own communities. </a:t>
            </a:r>
          </a:p>
          <a:p>
            <a:r>
              <a:rPr lang="en-US" sz="1800" dirty="0" smtClean="0"/>
              <a:t>The source of conflict between English settlers and Native Americans was usually land.  The English, who rarely intermarried with Native Americans, were notorious for encroaching upon Native Americans territory. </a:t>
            </a:r>
            <a:endParaRPr lang="en-US" sz="1800" dirty="0"/>
          </a:p>
        </p:txBody>
      </p:sp>
    </p:spTree>
    <p:extLst>
      <p:ext uri="{BB962C8B-B14F-4D97-AF65-F5344CB8AC3E}">
        <p14:creationId xmlns:p14="http://schemas.microsoft.com/office/powerpoint/2010/main" val="3869444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regions were colonized by the English?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83296" y="239001"/>
            <a:ext cx="4109766" cy="6299696"/>
          </a:xfrm>
        </p:spPr>
      </p:pic>
      <p:sp>
        <p:nvSpPr>
          <p:cNvPr id="4" name="Text Placeholder 3"/>
          <p:cNvSpPr>
            <a:spLocks noGrp="1"/>
          </p:cNvSpPr>
          <p:nvPr>
            <p:ph type="body" sz="half" idx="2"/>
          </p:nvPr>
        </p:nvSpPr>
        <p:spPr>
          <a:xfrm>
            <a:off x="1024127" y="2257506"/>
            <a:ext cx="4833333" cy="3762294"/>
          </a:xfrm>
        </p:spPr>
        <p:txBody>
          <a:bodyPr>
            <a:noAutofit/>
          </a:bodyPr>
          <a:lstStyle/>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Newfoundland, the Hudson Bay area, and the Northern reaches of Canada. </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Oregon Country – including present day Canadian provinces of British Columbia, Vancouver Island. </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Thirteen American Colonies – east of the Appalachian Mountains.</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The Ohio River Valley</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Islands in the Caribbean – Jamaica, and islands of the Lesser Antilles </a:t>
            </a:r>
          </a:p>
          <a:p>
            <a:pPr marL="285750" indent="-285750">
              <a:buFont typeface="Arial" panose="020B0604020202020204" pitchFamily="34" charset="0"/>
              <a:buChar char="•"/>
            </a:pPr>
            <a:r>
              <a:rPr lang="en-US" sz="2000" b="1" dirty="0" smtClean="0">
                <a:effectLst>
                  <a:outerShdw blurRad="38100" dist="38100" dir="2700000" algn="tl">
                    <a:srgbClr val="000000">
                      <a:alpha val="43137"/>
                    </a:srgbClr>
                  </a:outerShdw>
                </a:effectLst>
              </a:rPr>
              <a:t>Small portions of Central America</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76007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728" y="154009"/>
            <a:ext cx="4389120" cy="1737360"/>
          </a:xfrm>
        </p:spPr>
        <p:txBody>
          <a:bodyPr/>
          <a:lstStyle/>
          <a:p>
            <a:r>
              <a:rPr lang="en-US" dirty="0" smtClean="0"/>
              <a:t>Characteristics of The Dutch traders </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49800" y="1043320"/>
            <a:ext cx="6978780" cy="5128879"/>
          </a:xfrm>
        </p:spPr>
      </p:pic>
      <p:sp>
        <p:nvSpPr>
          <p:cNvPr id="4" name="Text Placeholder 3"/>
          <p:cNvSpPr>
            <a:spLocks noGrp="1"/>
          </p:cNvSpPr>
          <p:nvPr>
            <p:ph type="body" sz="half" idx="2"/>
          </p:nvPr>
        </p:nvSpPr>
        <p:spPr>
          <a:xfrm>
            <a:off x="1024128" y="1752599"/>
            <a:ext cx="3319272" cy="4419600"/>
          </a:xfrm>
        </p:spPr>
        <p:txBody>
          <a:bodyPr>
            <a:normAutofit lnSpcReduction="10000"/>
          </a:bodyPr>
          <a:lstStyle/>
          <a:p>
            <a:r>
              <a:rPr lang="en-US" dirty="0" smtClean="0"/>
              <a:t>The Dutch were the original European settlers of New York.  They famously purchased all of Manhattan Island for just a few trinkets and metal goods – one of the most one-sided real estate transactions in American history. </a:t>
            </a:r>
          </a:p>
          <a:p>
            <a:r>
              <a:rPr lang="en-US" dirty="0" smtClean="0"/>
              <a:t>The Dutch were influential for two major reasons.  First of all, they were a very diverse and tolerant society – religion, nationality, and ethnicity were not barriers to the Dutch when it came to their principle objectives in the New World: Trade. </a:t>
            </a:r>
          </a:p>
          <a:p>
            <a:r>
              <a:rPr lang="en-US" dirty="0" smtClean="0"/>
              <a:t>The Dutch were willing to trade with almost any group they encountered, including the French, the English, and Native American tribes. </a:t>
            </a:r>
            <a:endParaRPr lang="en-US" dirty="0"/>
          </a:p>
        </p:txBody>
      </p:sp>
    </p:spTree>
    <p:extLst>
      <p:ext uri="{BB962C8B-B14F-4D97-AF65-F5344CB8AC3E}">
        <p14:creationId xmlns:p14="http://schemas.microsoft.com/office/powerpoint/2010/main" val="1949817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20263"/>
            <a:ext cx="12192000" cy="8317907"/>
          </a:xfrm>
          <a:prstGeom prst="rect">
            <a:avLst/>
          </a:prstGeom>
        </p:spPr>
      </p:pic>
    </p:spTree>
    <p:extLst>
      <p:ext uri="{BB962C8B-B14F-4D97-AF65-F5344CB8AC3E}">
        <p14:creationId xmlns:p14="http://schemas.microsoft.com/office/powerpoint/2010/main" val="5045222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A41AC481-B287-49C8-90EF-C669597D2D0A}"/>
    </a:ext>
  </a:extLst>
</a:theme>
</file>

<file path=docProps/app.xml><?xml version="1.0" encoding="utf-8"?>
<Properties xmlns="http://schemas.openxmlformats.org/officeDocument/2006/extended-properties" xmlns:vt="http://schemas.openxmlformats.org/officeDocument/2006/docPropsVTypes">
  <Template>Integral</Template>
  <TotalTime>66</TotalTime>
  <Words>835</Words>
  <Application>Microsoft Office PowerPoint</Application>
  <PresentationFormat>Widescreen</PresentationFormat>
  <Paragraphs>54</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Tw Cen MT</vt:lpstr>
      <vt:lpstr>Tw Cen MT Condensed</vt:lpstr>
      <vt:lpstr>Wingdings</vt:lpstr>
      <vt:lpstr>Wingdings 3</vt:lpstr>
      <vt:lpstr>Integral</vt:lpstr>
      <vt:lpstr>Spanish, French, English, Dutch, and Portuguese colonization</vt:lpstr>
      <vt:lpstr>Characteristics of Spanish Colonial Rule </vt:lpstr>
      <vt:lpstr>What regions were colonized by the Spanish?</vt:lpstr>
      <vt:lpstr>Characteristics of French Colonial rule</vt:lpstr>
      <vt:lpstr>What Regions were Colonized by the French?</vt:lpstr>
      <vt:lpstr>Characteristics of English Colonial rule</vt:lpstr>
      <vt:lpstr>What regions were colonized by the English?</vt:lpstr>
      <vt:lpstr>Characteristics of The Dutch traders </vt:lpstr>
      <vt:lpstr>PowerPoint Presentation</vt:lpstr>
      <vt:lpstr>Characteristics of  Portuguese colonialism</vt:lpstr>
      <vt:lpstr>What regions were colonized by the Portuguese?  </vt:lpstr>
    </vt:vector>
  </TitlesOfParts>
  <Company>Virginia Beach City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Spanish, French, English, Dutch, and Portuguese colonization</dc:title>
  <dc:creator>Adam Henry</dc:creator>
  <cp:lastModifiedBy>Adam Henry</cp:lastModifiedBy>
  <cp:revision>10</cp:revision>
  <dcterms:created xsi:type="dcterms:W3CDTF">2015-09-17T13:44:51Z</dcterms:created>
  <dcterms:modified xsi:type="dcterms:W3CDTF">2016-06-29T11:05:29Z</dcterms:modified>
</cp:coreProperties>
</file>